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ihGaKGj2uFDH5juSMhC+g/6O9K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89bd3b56d_3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f89bd3b56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e256591df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ee256591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e256591df_0_1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ee256591d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e256591df_0_2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gee256591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e256591df_0_3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ee256591d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e256591df_0_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ee256591d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daf2065a5_1_5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edaf2065a5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daf2065a5_1_6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edaf2065a5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daf2065a5_1_7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edaf2065a5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daf2065a5_1_8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edaf2065a5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daf2065a5_1_9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edaf2065a5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daf2065a5_1_10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gedaf2065a5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daf2065a5_1_11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edaf2065a5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137d92fbd9_1_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1137d92fbd9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e256591df_0_6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ee256591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e2322c6bf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ee2322c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ee2322c6bf_0_1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gee2322c6b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e2322c6bf_0_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gee2322c6b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3250da317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f3250da3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ee2322c6bf_0_3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gee2322c6b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edaf2065a5_1_1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edaf2065a5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daf2065a5_1_19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gedaf2065a5_1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edaf2065a5_1_14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gedaf2065a5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edaf2065a5_1_15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edaf2065a5_1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edaf2065a5_1_16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edaf2065a5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edaf2065a5_1_17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gedaf2065a5_1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edaf2065a5_1_18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gedaf2065a5_1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ee2322c6bf_0_4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gee2322c6b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ee2322c6bf_0_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gee2322c6b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89bd3b56d_3_13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f89bd3b56d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ee2322c6bf_0_6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gee2322c6b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ee2322c6bf_0_7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gee2322c6b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e2322c6bf_0_8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gee2322c6b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edaf2065a5_1_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gedaf2065a5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edaf2065a5_1_3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gedaf2065a5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ee2322c6bf_0_9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gee2322c6b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ee2322c6bf_0_1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gee2322c6bf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ee2322c6bf_0_12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gee2322c6b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ee2322c6bf_0_13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ee2322c6b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ee2322c6bf_0_14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gee2322c6bf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ee2322c6bf_0_15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gee2322c6bf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edaf2065a5_1_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edaf2065a5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edaf2065a5_1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gedaf2065a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304700a6159_0_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5" name="Google Shape;625;g304700a61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304700a6159_0_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6" name="Google Shape;636;g304700a615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304700a6159_0_2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g304700a615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304700a6159_0_3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g304700a615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304700a6159_0_4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g304700a615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304700a6159_0_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0" name="Google Shape;680;g304700a615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304700a6159_0_6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1" name="Google Shape;691;g304700a615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304700a6159_0_7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2" name="Google Shape;702;g304700a6159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304700a6159_0_8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3" name="Google Shape;713;g304700a615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304700a6159_0_9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4" name="Google Shape;724;g304700a6159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304700a6159_0_10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5" name="Google Shape;735;g304700a6159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1137d92fbd9_1_6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6" name="Google Shape;746;g1137d92fbd9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1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1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2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2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2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2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2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2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openedgroup.org/review" TargetMode="External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noel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9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11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sparceurope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89bd3b56d_3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gf89bd3b56d_3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f89bd3b56d_3_0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7" name="Google Shape;57;gf89bd3b56d_3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" name="Google Shape;58;gf89bd3b56d_3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gf89bd3b56d_3_0"/>
          <p:cNvSpPr txBox="1"/>
          <p:nvPr/>
        </p:nvSpPr>
        <p:spPr>
          <a:xfrm>
            <a:off x="322900" y="2433300"/>
            <a:ext cx="6988500" cy="7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Skorzystaj z naszych szablonów, aby promować Otwartą Edukację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0" name="Google Shape;60;gf89bd3b56d_3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gf89bd3b56d_3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gf89bd3b56d_3_0"/>
          <p:cNvSpPr txBox="1"/>
          <p:nvPr/>
        </p:nvSpPr>
        <p:spPr>
          <a:xfrm>
            <a:off x="3499775" y="492850"/>
            <a:ext cx="3826800" cy="13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narzędzi ENOEL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"/>
          <p:cNvSpPr txBox="1"/>
          <p:nvPr/>
        </p:nvSpPr>
        <p:spPr>
          <a:xfrm>
            <a:off x="2061800" y="329550"/>
            <a:ext cx="51501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Zasoby Edukacyjne (OZE) powinny być: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"/>
          <p:cNvSpPr txBox="1"/>
          <p:nvPr/>
        </p:nvSpPr>
        <p:spPr>
          <a:xfrm>
            <a:off x="2061800" y="1517600"/>
            <a:ext cx="4972800" cy="17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„dostępne zawsze i wszędzie dla wszystkich, w tym osób niepełnosprawnych i osób pochodzących        z grup marginalizowanych lub znajdujących się      w niekorzystnej sytuacji”.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6" name="Google Shape;156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7" name="Google Shape;15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 txBox="1"/>
          <p:nvPr/>
        </p:nvSpPr>
        <p:spPr>
          <a:xfrm>
            <a:off x="2061800" y="2953600"/>
            <a:ext cx="5558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2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/>
          <p:nvPr/>
        </p:nvSpPr>
        <p:spPr>
          <a:xfrm>
            <a:off x="2061800" y="339425"/>
            <a:ext cx="44232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Zasoby Edukacyjne (OZE) mogą: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8"/>
          <p:cNvSpPr txBox="1"/>
          <p:nvPr/>
        </p:nvSpPr>
        <p:spPr>
          <a:xfrm>
            <a:off x="2061800" y="1485825"/>
            <a:ext cx="5368500" cy="17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„pomoc zaspokoić potrzeby poszczególnych uczniów     i skutecznie promować równość płci oraz zachęcać do innowacyjnych podejść pedagogicznych, dydaktycznych i metodologicznych”.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8"/>
          <p:cNvSpPr txBox="1"/>
          <p:nvPr/>
        </p:nvSpPr>
        <p:spPr>
          <a:xfrm>
            <a:off x="438672" y="307700"/>
            <a:ext cx="1469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9" name="Google Shape;16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8"/>
          <p:cNvSpPr txBox="1"/>
          <p:nvPr/>
        </p:nvSpPr>
        <p:spPr>
          <a:xfrm>
            <a:off x="2061800" y="2953600"/>
            <a:ext cx="5558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2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/>
          <p:nvPr/>
        </p:nvSpPr>
        <p:spPr>
          <a:xfrm>
            <a:off x="2061800" y="80575"/>
            <a:ext cx="5558100" cy="1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Otwarta edukacja</a:t>
            </a:r>
            <a:r>
              <a:rPr b="0" i="0" lang="en" sz="1800" u="none" cap="none" strike="noStrike">
                <a:solidFill>
                  <a:srgbClr val="202124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OZE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odpowiednie metodologie pedagogiczne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dobrze zaprojektowane cele nauczania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różnorodność zajęć edukacyjnych </a:t>
            </a:r>
            <a:r>
              <a:rPr b="1" i="0" lang="en" sz="2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9"/>
          <p:cNvSpPr txBox="1"/>
          <p:nvPr/>
        </p:nvSpPr>
        <p:spPr>
          <a:xfrm>
            <a:off x="2061800" y="1547975"/>
            <a:ext cx="5511900" cy="16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„szerszy zakres innowacyjnych opcji pedagogicznych, aby zaangażować zarówno edukatorów, jak i uczniów, aby stali się bardziej aktywnymi uczestnikami procesów edukacyjnych             i twórcami treści jako członkowie zróżnicowanych                            i integracyjnych społeczeństw wiedzy”.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9"/>
          <p:cNvSpPr txBox="1"/>
          <p:nvPr/>
        </p:nvSpPr>
        <p:spPr>
          <a:xfrm>
            <a:off x="438671" y="307700"/>
            <a:ext cx="1317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0" name="Google Shape;180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1" name="Google Shape;18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/>
          <p:nvPr/>
        </p:nvSpPr>
        <p:spPr>
          <a:xfrm>
            <a:off x="2061800" y="2953600"/>
            <a:ext cx="5558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2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e256591d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ee256591df_0_0"/>
          <p:cNvSpPr txBox="1"/>
          <p:nvPr/>
        </p:nvSpPr>
        <p:spPr>
          <a:xfrm>
            <a:off x="2634100" y="939150"/>
            <a:ext cx="4685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stały dostęp: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uczący się będą mogli uzyskać dostęp do zasobów nawet po ukończeniu zajęć.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ee256591d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gee256591d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1" name="Google Shape;191;gee256591d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ee256591d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ee256591df_0_0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e256591df_0_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ee256591df_0_17"/>
          <p:cNvSpPr txBox="1"/>
          <p:nvPr/>
        </p:nvSpPr>
        <p:spPr>
          <a:xfrm>
            <a:off x="2585500" y="785100"/>
            <a:ext cx="47730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integrację: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można dostosować do konkretnych profili i scenariuszy uczniów, odpowiadając na potrzeby integracji na różnych poziomach.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ee256591df_0_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gee256591df_0_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gee256591d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ee256591df_0_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ee256591df_0_17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e256591df_0_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ee256591df_0_28"/>
          <p:cNvSpPr txBox="1"/>
          <p:nvPr/>
        </p:nvSpPr>
        <p:spPr>
          <a:xfrm>
            <a:off x="2582100" y="138750"/>
            <a:ext cx="49095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dywersyfikację uczenia się: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dostępne w różnych formatach, z każdego miejsca w dowolnym czasie,  z możliwością wielokrotnego odtwarzania (powtórki mają tu olbrzymie znaczenie!) oraz z różnych urządzeń. OZE wspierają również pozaformalne i mniej formalne sposoby uczenia się.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ee256591df_0_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gee256591df_0_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gee256591df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ee256591df_0_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ee256591df_0_28"/>
          <p:cNvSpPr txBox="1"/>
          <p:nvPr/>
        </p:nvSpPr>
        <p:spPr>
          <a:xfrm>
            <a:off x="197650" y="84675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ee256591df_0_39"/>
          <p:cNvSpPr txBox="1"/>
          <p:nvPr/>
        </p:nvSpPr>
        <p:spPr>
          <a:xfrm>
            <a:off x="2589925" y="446550"/>
            <a:ext cx="48351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uczenie się przez całe życie: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są dostępne dla każdego w każdym wieku. Każdy, kto chce poszerzyć swoją wiedzę, powtórzyć materiał lub odświeżyć swoją pamięć może sięgnąć po OZE.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ee256591df_0_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ee256591df_0_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gee256591df_0_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gee256591df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ee256591df_0_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ee256591df_0_39"/>
          <p:cNvSpPr txBox="1"/>
          <p:nvPr/>
        </p:nvSpPr>
        <p:spPr>
          <a:xfrm>
            <a:off x="197650" y="84675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ee256591df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ee256591df_0_50"/>
          <p:cNvSpPr txBox="1"/>
          <p:nvPr/>
        </p:nvSpPr>
        <p:spPr>
          <a:xfrm>
            <a:off x="2580525" y="705150"/>
            <a:ext cx="41181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koszty: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wysokie ceny materiałów edukacyjnych mogą skłonić studentów do korzystania           ze starszych wersji publikacji;       z OZE nie stanowi to problemu.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ee256591df_0_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gee256591df_0_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gee256591df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ee256591df_0_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ee256591df_0_50"/>
          <p:cNvSpPr txBox="1"/>
          <p:nvPr/>
        </p:nvSpPr>
        <p:spPr>
          <a:xfrm>
            <a:off x="197650" y="888175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daf2065a5_1_52"/>
          <p:cNvSpPr txBox="1"/>
          <p:nvPr/>
        </p:nvSpPr>
        <p:spPr>
          <a:xfrm>
            <a:off x="2616975" y="446550"/>
            <a:ext cx="48135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możliwości uczenia się: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uczniowie i studenci korzystający z OZE radzą sobie równie dobrze, lub nawet lepiej, jak ci, którzy korzystają                 z tradycyjnych materiałów (</a:t>
            </a:r>
            <a:r>
              <a:rPr b="0" i="0" lang="en" sz="2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http://openedgroup.org/review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edaf2065a5_1_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edaf2065a5_1_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gedaf2065a5_1_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gedaf2065a5_1_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edaf2065a5_1_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edaf2065a5_1_52"/>
          <p:cNvSpPr txBox="1"/>
          <p:nvPr/>
        </p:nvSpPr>
        <p:spPr>
          <a:xfrm>
            <a:off x="197650" y="888175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nstudentów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edaf2065a5_1_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edaf2065a5_1_62"/>
          <p:cNvSpPr txBox="1"/>
          <p:nvPr/>
        </p:nvSpPr>
        <p:spPr>
          <a:xfrm>
            <a:off x="2636375" y="785100"/>
            <a:ext cx="4500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gotowość: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mogą być dostępne już od samego początku zajęć, co oznacza, że uczniowie i studenci mogą od razu zacząć z nich korzystać.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edaf2065a5_1_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gedaf2065a5_1_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gedaf2065a5_1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edaf2065a5_1_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edaf2065a5_1_62"/>
          <p:cNvSpPr txBox="1"/>
          <p:nvPr/>
        </p:nvSpPr>
        <p:spPr>
          <a:xfrm>
            <a:off x="197650" y="888175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/>
        </p:nvSpPr>
        <p:spPr>
          <a:xfrm>
            <a:off x="325175" y="252850"/>
            <a:ext cx="6990600" cy="3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Witamy w Zestawie narzędzi o korzyściach Otwartej Edukacji! 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Jest to zestaw narzędzi (slajdy, ulotki i karty) przygotowany przez </a:t>
            </a:r>
            <a:r>
              <a:rPr lang="en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European Network of Open Education Librarians</a:t>
            </a:r>
            <a:r>
              <a:rPr lang="en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Zestaw narzędzi ma na celu pomoc w podnoszeniu świadomości znaczenia Otwartej Edukacji wśród uczniów i studentów, nauczycieli, instytucji, społeczeństwa oraz bibliotekarzy.</a:t>
            </a:r>
            <a:endParaRPr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zestaw zawiera 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karty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*wymiary slajdu odpowiadają wymiarom kart dostosowanym do standardów mediów społecznościowych. Każdy slajd można pobrać osobno jako plik jpg.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korzystać z szablonów bezpośrednio w obecnej postaci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lub możesz dostosować je do własnych potrzeb.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korzystać z szablonu bez adaptacji, po prostu pobierz cały zestaw lub pojedynczy slajd, który chcesz użyć.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Jeśli chcesz dostosować szablon do swoich potrzeb, musisz:</a:t>
            </a:r>
            <a:endParaRPr b="1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Pobierz narzędzie, które chcesz użyć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Dostosuj je do swoich potrzeb (dodaj logo swojej organizacji i wprowadź wszelkie inne zmiany, które uznasz za stosowne)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Upewnij się, że zaadaptowana wersja ma adnotację: „Ten dokument jest pochodną [nazwa pliku (na przykład Polish_3. OE Benefits - ENOEL cards], [link do oryginalnego źródła: </a:t>
            </a:r>
            <a:r>
              <a:rPr lang="en" sz="8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autorstwa</a:t>
            </a:r>
            <a:r>
              <a:rPr b="0" i="0" lang="en" sz="8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</a:t>
            </a:r>
            <a:r>
              <a:rPr b="0" i="0" lang="en" sz="8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Poniżej znajdziesz krótki opis jak zorganizowany jest ten zestaw i sugerowane zastosowania dla poszczególnych slajdów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To są tylko sugestie;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zachęcamy do wybierania i tworzenia narzędzi dostosowanych do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własnych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potrzeb.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 3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przedstawia przykład dostosowania szablonu, w tym umieszczenie loga organizacji i oświadczenia o atrybucji.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4-12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można traktować jako „zajawki”; zadają podstawowe pytania i określają podstawy Otwartych Zasobów Edukacyjnych (OER).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ich użyć jako wstępu do swojej prezentacji, aby wzbudzić ciekawość.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Slajdy 13-</a:t>
            </a: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63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pokazują korzyści OE dla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pięciu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różnych grup: uczniów i studentów (żółte tło), nauczycieli (pomarańczowe tło),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instytucj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(turkusowe tło)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dla wszystkich (białe tło)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oraz dla bibliotekarzy (niebieskie tło).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Możesz ich użyć, aby zwrócić się do tych konkretnych grup.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edaf2065a5_1_72"/>
          <p:cNvSpPr txBox="1"/>
          <p:nvPr/>
        </p:nvSpPr>
        <p:spPr>
          <a:xfrm>
            <a:off x="2762150" y="939150"/>
            <a:ext cx="4620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umożliwiają poprawę jakości, stałą aktualizację zawartych treści oraz szybkie rozpowszechnianie.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gedaf2065a5_1_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edaf2065a5_1_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gedaf2065a5_1_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gedaf2065a5_1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edaf2065a5_1_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edaf2065a5_1_72"/>
          <p:cNvSpPr txBox="1"/>
          <p:nvPr/>
        </p:nvSpPr>
        <p:spPr>
          <a:xfrm>
            <a:off x="228100" y="84675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daf2065a5_1_82"/>
          <p:cNvSpPr txBox="1"/>
          <p:nvPr/>
        </p:nvSpPr>
        <p:spPr>
          <a:xfrm>
            <a:off x="2622400" y="600450"/>
            <a:ext cx="4782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Motywują do otwartości         w edukacji: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uczniowie mogą być uznani                 za członków zespołu autorskiego               i doceniani za swoją pracę                       i umiejętności.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6" name="Google Shape;276;gedaf2065a5_1_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edaf2065a5_1_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gedaf2065a5_1_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gedaf2065a5_1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edaf2065a5_1_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edaf2065a5_1_82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daf2065a5_1_92"/>
          <p:cNvSpPr txBox="1"/>
          <p:nvPr/>
        </p:nvSpPr>
        <p:spPr>
          <a:xfrm>
            <a:off x="2672850" y="795775"/>
            <a:ext cx="4413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na uczenie się bez dodatkowych kosztów: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= brak opłat + szersze uprawnienia do dalszego wykorzystania.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edaf2065a5_1_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edaf2065a5_1_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gedaf2065a5_1_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gedaf2065a5_1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gedaf2065a5_1_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edaf2065a5_1_92"/>
          <p:cNvSpPr txBox="1"/>
          <p:nvPr/>
        </p:nvSpPr>
        <p:spPr>
          <a:xfrm>
            <a:off x="252450" y="888175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daf2065a5_1_102"/>
          <p:cNvSpPr txBox="1"/>
          <p:nvPr/>
        </p:nvSpPr>
        <p:spPr>
          <a:xfrm>
            <a:off x="2616100" y="335700"/>
            <a:ext cx="46899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lepszą edukację, a przez to zapewniają lepszą przyszłość </a:t>
            </a: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(zgodnie z 4 Celem Zrównoważonego Rozwoju:</a:t>
            </a:r>
            <a:b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"Zapewnić wszystkim edukację wysokiej jakości oraz promować uczenie się przez całe życie").</a:t>
            </a:r>
            <a:endParaRPr b="0" i="0" sz="2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8" name="Google Shape;298;gedaf2065a5_1_10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edaf2065a5_1_10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gedaf2065a5_1_10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gedaf2065a5_1_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edaf2065a5_1_10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edaf2065a5_1_102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daf2065a5_1_112"/>
          <p:cNvSpPr txBox="1"/>
          <p:nvPr/>
        </p:nvSpPr>
        <p:spPr>
          <a:xfrm>
            <a:off x="2614850" y="391825"/>
            <a:ext cx="4823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zrozumienie: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uczniowie i studenci są w stanie zweryfikować koncepcje               i pomysły przy użyciu różnego rodzaju zasobów (np. powtórzyć materiał opatrzony innym wyjaśnieniem).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edaf2065a5_1_1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edaf2065a5_1_11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gedaf2065a5_1_1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gedaf2065a5_1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gedaf2065a5_1_11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edaf2065a5_1_112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137d92fbd9_1_2"/>
          <p:cNvSpPr txBox="1"/>
          <p:nvPr/>
        </p:nvSpPr>
        <p:spPr>
          <a:xfrm>
            <a:off x="2601925" y="592678"/>
            <a:ext cx="4823100" cy="22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Współtworzą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dają studentom możliwość bycia partnerem w tworzeniu, czerpiąc z tego procesu osobiste korzyści.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1137d92fbd9_1_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g1137d92fbd9_1_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g1137d92fbd9_1_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g1137d92fbd9_1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1137d92fbd9_1_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1137d92fbd9_1_2"/>
          <p:cNvSpPr txBox="1"/>
          <p:nvPr/>
        </p:nvSpPr>
        <p:spPr>
          <a:xfrm>
            <a:off x="197650" y="920700"/>
            <a:ext cx="2331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uczniów i studentów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e256591df_0_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ee256591df_0_61"/>
          <p:cNvSpPr txBox="1"/>
          <p:nvPr/>
        </p:nvSpPr>
        <p:spPr>
          <a:xfrm>
            <a:off x="2574250" y="279650"/>
            <a:ext cx="4906200" cy="29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Zezwalają na adaptację: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nauczyciele mogą (częściowo lub całkowicie) dostosowywać OZE, tworząc najlepszą mieszankę materiałów edukacyjnych związaną z różnymi zagadnieniami edukacyjnymi i jednocześnie stale poprawiać ich jakość.</a:t>
            </a:r>
            <a:endParaRPr b="0" i="0" sz="22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gee256591df_0_6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gee256591df_0_6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gee256591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gee256591df_0_6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gee256591df_0_61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ee2322c6b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ee2322c6bf_0_0"/>
          <p:cNvSpPr txBox="1"/>
          <p:nvPr/>
        </p:nvSpPr>
        <p:spPr>
          <a:xfrm>
            <a:off x="2704975" y="243450"/>
            <a:ext cx="46905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standardy otwartej pedagogiki:</a:t>
            </a: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dzięki OZE uczniowie i studenci są głęboko zaangażowani            w proces edukacyjny i tworzenie materiałów edukacyjnych, zasadniczo czyniąc je własnymi, pod kierunkiem nauczyciela.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ee2322c6b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gee2322c6b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gee2322c6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ee2322c6b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ee2322c6bf_0_0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ee2322c6bf_0_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ee2322c6bf_0_11"/>
          <p:cNvSpPr txBox="1"/>
          <p:nvPr/>
        </p:nvSpPr>
        <p:spPr>
          <a:xfrm>
            <a:off x="2617700" y="407100"/>
            <a:ext cx="4878900" cy="26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Ugruntowują reputację: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wysokiej jakości OZE zwiększają reputację nauczyciela na poziomie lokalnym i globalnym, jednocześnie oferują nowe możliwości współpracy z kolegami z całego świata.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ee2322c6bf_0_1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gee2322c6bf_0_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gee2322c6bf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gee2322c6bf_0_1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ee2322c6bf_0_11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ee2322c6bf_0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ee2322c6bf_0_22"/>
          <p:cNvSpPr txBox="1"/>
          <p:nvPr/>
        </p:nvSpPr>
        <p:spPr>
          <a:xfrm>
            <a:off x="2612650" y="703375"/>
            <a:ext cx="5088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Zmniejszają nakłady pracy: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nauczyciele nie muszą za każdym razem "wymyślać koła na nowo", zamiast tego mogą ponownie wykorzystać to, co już istnieje.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gee2322c6bf_0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6" name="Google Shape;366;gee2322c6bf_0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gee2322c6bf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ee2322c6bf_0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gee2322c6bf_0_2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3250da317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gf3250da31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f3250da317_1_0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" name="Google Shape;75;gf3250da317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" name="Google Shape;76;gf3250da31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gf3250da317_1_0"/>
          <p:cNvSpPr txBox="1"/>
          <p:nvPr/>
        </p:nvSpPr>
        <p:spPr>
          <a:xfrm>
            <a:off x="1173150" y="3601268"/>
            <a:ext cx="4531786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 dokument jest pochodną Polish_3. OE Benefits - ENOEL cards, </a:t>
            </a:r>
            <a:r>
              <a:rPr lang="en" sz="7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" sz="7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autorstwa</a:t>
            </a:r>
            <a:r>
              <a:rPr b="0" i="0" lang="en" sz="7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7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</a:t>
            </a:r>
            <a:r>
              <a:rPr b="0" i="0" lang="en" sz="700" u="none" cap="none" strike="noStrike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7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gf3250da317_1_0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organization’s logo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gf3250da317_1_0"/>
          <p:cNvSpPr txBox="1"/>
          <p:nvPr/>
        </p:nvSpPr>
        <p:spPr>
          <a:xfrm>
            <a:off x="5108125" y="182325"/>
            <a:ext cx="22953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PRZYKŁAD DOSTOSOWANIA DO TWOICH POTRZEB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f3250da317_1_0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f3250da317_1_0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f3250da317_1_0"/>
          <p:cNvSpPr txBox="1"/>
          <p:nvPr/>
        </p:nvSpPr>
        <p:spPr>
          <a:xfrm>
            <a:off x="2812525" y="3085225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adnotację o atrybucji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f3250da317_1_0"/>
          <p:cNvSpPr txBox="1"/>
          <p:nvPr/>
        </p:nvSpPr>
        <p:spPr>
          <a:xfrm>
            <a:off x="4841800" y="259150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Dodaj logo Twojej organizacji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f3250da317_1_0"/>
          <p:cNvSpPr txBox="1"/>
          <p:nvPr/>
        </p:nvSpPr>
        <p:spPr>
          <a:xfrm>
            <a:off x="3246653" y="1102650"/>
            <a:ext cx="24114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ą OZE?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ee2322c6bf_0_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ee2322c6bf_0_33"/>
          <p:cNvSpPr txBox="1"/>
          <p:nvPr/>
        </p:nvSpPr>
        <p:spPr>
          <a:xfrm>
            <a:off x="2623725" y="1286875"/>
            <a:ext cx="4888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Inspirują: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to sposób na nowe pomysły.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ee2322c6bf_0_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7" name="Google Shape;377;gee2322c6bf_0_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gee2322c6bf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gee2322c6bf_0_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ee2322c6bf_0_33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daf2065a5_1_122"/>
          <p:cNvSpPr txBox="1"/>
          <p:nvPr/>
        </p:nvSpPr>
        <p:spPr>
          <a:xfrm>
            <a:off x="2709950" y="366600"/>
            <a:ext cx="4881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aktywne podejście: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nauczyciele mogą opracowywać różnorodne praktyczne strategie, aby wspierać proces uczenia się przez działanie          w oparciu o remiksowanie/ adaptowanie OZE.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6" name="Google Shape;386;gedaf2065a5_1_1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edaf2065a5_1_1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8" name="Google Shape;388;gedaf2065a5_1_1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gedaf2065a5_1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gedaf2065a5_1_1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edaf2065a5_1_12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edaf2065a5_1_192"/>
          <p:cNvSpPr txBox="1"/>
          <p:nvPr/>
        </p:nvSpPr>
        <p:spPr>
          <a:xfrm>
            <a:off x="2631375" y="298975"/>
            <a:ext cx="48228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otwarte licencjonowanie tworzonych OZE prowadzi         do uzyskania na szerszą skalę wsparcia od kolegów, poszerza współpracę wśród uczniów          i zaangażowanie ekspertów.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7" name="Google Shape;397;gedaf2065a5_1_1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edaf2065a5_1_1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9" name="Google Shape;399;gedaf2065a5_1_1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gedaf2065a5_1_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gedaf2065a5_1_1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edaf2065a5_1_19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edaf2065a5_1_1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gedaf2065a5_1_142"/>
          <p:cNvSpPr txBox="1"/>
          <p:nvPr/>
        </p:nvSpPr>
        <p:spPr>
          <a:xfrm>
            <a:off x="2615625" y="442350"/>
            <a:ext cx="4967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innowację: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oferują możliwości poprawy jakości materiałów do nauczania 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 uczenia się, umożliwiając innym korzystanie z nich i dostarczanie konstruktywnych informacji zwrotnych.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gedaf2065a5_1_1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gedaf2065a5_1_1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gedaf2065a5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gedaf2065a5_1_1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edaf2065a5_1_14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edaf2065a5_1_152"/>
          <p:cNvSpPr txBox="1"/>
          <p:nvPr/>
        </p:nvSpPr>
        <p:spPr>
          <a:xfrm>
            <a:off x="2581125" y="389925"/>
            <a:ext cx="4962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Zapewniają trwałość dorobku naukowego: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ponownego wykorzystania wiedzy zapoczątkowany przez upowszechnianie OZE trwa nawet po przejściu na emeryturę.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edaf2065a5_1_1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edaf2065a5_1_1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1" name="Google Shape;421;gedaf2065a5_1_1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gedaf2065a5_1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gedaf2065a5_1_1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gedaf2065a5_1_15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edaf2065a5_1_1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gedaf2065a5_1_162"/>
          <p:cNvSpPr txBox="1"/>
          <p:nvPr/>
        </p:nvSpPr>
        <p:spPr>
          <a:xfrm>
            <a:off x="2606600" y="551250"/>
            <a:ext cx="5088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Poszerzają możliwości wyboru: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podręczniki OZE powiększają zasoby nauczycieli i mogą zagwarantować ten sam wysoki poziom merytoryczny,                   co podręczniki tradycyjne.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gedaf2065a5_1_1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gedaf2065a5_1_1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3" name="Google Shape;433;gedaf2065a5_1_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gedaf2065a5_1_1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gedaf2065a5_1_16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daf2065a5_1_172"/>
          <p:cNvSpPr txBox="1"/>
          <p:nvPr/>
        </p:nvSpPr>
        <p:spPr>
          <a:xfrm>
            <a:off x="2693575" y="334075"/>
            <a:ext cx="4883700" cy="26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ę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kszają wolność akademicką: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stosowanie otwartych licencji      dla OZE umożliwia wydziałom regularne modyfikowanie                 i aktualizowanie zasobów edukacyjnych dla swoich kursów.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gedaf2065a5_1_1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gedaf2065a5_1_1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3" name="Google Shape;443;gedaf2065a5_1_1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gedaf2065a5_1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gedaf2065a5_1_1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gedaf2065a5_1_17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edaf2065a5_1_182"/>
          <p:cNvSpPr txBox="1"/>
          <p:nvPr/>
        </p:nvSpPr>
        <p:spPr>
          <a:xfrm>
            <a:off x="2587775" y="181800"/>
            <a:ext cx="48855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Są wyznacznikiem innowacyjności i kreatywności: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kreatywność wydziału może zaimponować potencjalnym studentom i sponsorom. Pomoże to zwiększyć liczbę studentów        i podbić wartość poszczególnych nauczycieli.</a:t>
            </a:r>
            <a:endParaRPr b="0" i="0" sz="23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gedaf2065a5_1_1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gedaf2065a5_1_1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4" name="Google Shape;454;gedaf2065a5_1_1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5" name="Google Shape;455;gedaf2065a5_1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gedaf2065a5_1_1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gedaf2065a5_1_18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nauczycieli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ee2322c6bf_0_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ee2322c6bf_0_44"/>
          <p:cNvSpPr txBox="1"/>
          <p:nvPr/>
        </p:nvSpPr>
        <p:spPr>
          <a:xfrm>
            <a:off x="2583300" y="158325"/>
            <a:ext cx="48582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ekonomię skali: </a:t>
            </a:r>
            <a:endParaRPr b="1" i="0" sz="1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OZE są bezpłatne, dostępne zarówno online, jak i w druku, można je zapisać      i przechowywać bezterminowo, a przy tym dają się łatwo aktualizować.     Zasoby finansowe, które w przeciwnym razie zostałyby przeznaczone na zakup podręczników, można przekierować na technologię, poprawę nauczania lub redukcję zadłużenia. </a:t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gee2322c6bf_0_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5" name="Google Shape;465;gee2322c6bf_0_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6" name="Google Shape;466;gee2322c6bf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gee2322c6bf_0_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gee2322c6bf_0_44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ee2322c6bf_0_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ee2322c6bf_0_55"/>
          <p:cNvSpPr txBox="1"/>
          <p:nvPr/>
        </p:nvSpPr>
        <p:spPr>
          <a:xfrm>
            <a:off x="2614825" y="517975"/>
            <a:ext cx="4568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wydziałów:</a:t>
            </a: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jakość materiałów edukacyjnych pozytywnie wpływa na dostęp i wzrost wykorz</a:t>
            </a:r>
            <a:r>
              <a:rPr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ystania</a:t>
            </a: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OZE przez międzyinstytucjonalnych członków wydziału.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ee2322c6bf_0_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6" name="Google Shape;476;gee2322c6bf_0_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7" name="Google Shape;477;gee2322c6b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gee2322c6bf_0_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e2322c6bf_0_55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89bd3b56d_3_13"/>
          <p:cNvSpPr txBox="1"/>
          <p:nvPr/>
        </p:nvSpPr>
        <p:spPr>
          <a:xfrm>
            <a:off x="3246653" y="1102650"/>
            <a:ext cx="24114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ą OZE?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f89bd3b56d_3_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f89bd3b56d_3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f89bd3b56d_3_13"/>
          <p:cNvSpPr txBox="1"/>
          <p:nvPr/>
        </p:nvSpPr>
        <p:spPr>
          <a:xfrm>
            <a:off x="1157425" y="1231650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" name="Google Shape;93;gf89bd3b56d_3_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gf89bd3b56d_3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e2322c6bf_0_6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ee2322c6bf_0_66"/>
          <p:cNvSpPr txBox="1"/>
          <p:nvPr/>
        </p:nvSpPr>
        <p:spPr>
          <a:xfrm>
            <a:off x="2582475" y="243450"/>
            <a:ext cx="48861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Wykorzystują w pełni inwestycje publiczne: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zasoby pochodzące z funduszy publicznych są wykorzystywane przez wiele instytucji do tworzenia wiedzy dostępnej dla wszystkich, przy obniżonych dodatkowych kosztach.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ee2322c6bf_0_6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gee2322c6bf_0_6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8" name="Google Shape;488;gee2322c6b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gee2322c6bf_0_6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ee2322c6bf_0_66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ee2322c6bf_0_7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ee2322c6bf_0_77"/>
          <p:cNvSpPr txBox="1"/>
          <p:nvPr/>
        </p:nvSpPr>
        <p:spPr>
          <a:xfrm>
            <a:off x="2611550" y="574600"/>
            <a:ext cx="4568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autopromocję: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wizerunek kreowany                w oparciu o tworzenie               i aktywne wykorzystywanie OZE może pozytywnie wzmocnić przekaz.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gee2322c6bf_0_7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gee2322c6bf_0_7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gee2322c6bf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ee2322c6bf_0_7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ee2322c6bf_0_77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ee2322c6bf_0_8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gee2322c6bf_0_88"/>
          <p:cNvSpPr txBox="1"/>
          <p:nvPr/>
        </p:nvSpPr>
        <p:spPr>
          <a:xfrm>
            <a:off x="2611550" y="191275"/>
            <a:ext cx="49245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współpracę międzynarodową: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praca z OZE zwiększa widoczność instytucji, wzmacnia jej reputację na poziomie międzynarodowym poprzez aktywną współpracę       z innymi instytucjami na całym świecie.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gee2322c6bf_0_8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9" name="Google Shape;509;gee2322c6bf_0_8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0" name="Google Shape;510;gee2322c6bf_0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gee2322c6bf_0_8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gee2322c6bf_0_88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edaf2065a5_1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gedaf2065a5_1_22"/>
          <p:cNvSpPr txBox="1"/>
          <p:nvPr/>
        </p:nvSpPr>
        <p:spPr>
          <a:xfrm>
            <a:off x="2627900" y="361525"/>
            <a:ext cx="47511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Ułatwiają rekrutację: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korzystanie z OZE zwiekszy udział uczniów, którzy dokonują wyboru kierunku studiów w oparciu o jakość oferowanych materiałów edukacyjnych.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edaf2065a5_1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0" name="Google Shape;520;gedaf2065a5_1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1" name="Google Shape;521;gedaf2065a5_1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gedaf2065a5_1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daf2065a5_1_22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daf2065a5_1_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edaf2065a5_1_32"/>
          <p:cNvSpPr txBox="1"/>
          <p:nvPr/>
        </p:nvSpPr>
        <p:spPr>
          <a:xfrm>
            <a:off x="2687750" y="597450"/>
            <a:ext cx="4590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zachować łącznoś</a:t>
            </a:r>
            <a:r>
              <a:rPr b="1"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ć</a:t>
            </a: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z absolwentami: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oferowanie absolwentom wysokiej jakości OZE pomaga instytucji utrzymać aktywny związek z nimi.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edaf2065a5_1_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gedaf2065a5_1_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gedaf2065a5_1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gedaf2065a5_1_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edaf2065a5_1_32"/>
          <p:cNvSpPr txBox="1"/>
          <p:nvPr/>
        </p:nvSpPr>
        <p:spPr>
          <a:xfrm>
            <a:off x="197650" y="1068450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instytucji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ee2322c6bf_0_9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ee2322c6bf_0_99"/>
          <p:cNvSpPr txBox="1"/>
          <p:nvPr/>
        </p:nvSpPr>
        <p:spPr>
          <a:xfrm>
            <a:off x="2663925" y="303175"/>
            <a:ext cx="48198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Otwierają dostęp do informacji dla każdego: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pozwalają na dzielenie się wiedzą na szeroką skalę dzięki odblokowywaniu zasobów edukacyjnych poprzez zastosowanie otwartych licencji.</a:t>
            </a:r>
            <a: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gee2322c6bf_0_9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gee2322c6bf_0_9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gee2322c6bf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gee2322c6bf_0_9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ee2322c6bf_0_99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ee2322c6bf_0_1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ee2322c6bf_0_110"/>
          <p:cNvSpPr txBox="1"/>
          <p:nvPr/>
        </p:nvSpPr>
        <p:spPr>
          <a:xfrm>
            <a:off x="2621350" y="494975"/>
            <a:ext cx="4568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Szeroko przekazują wiedzę: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zasoby edukacyjne tworzone   z podatków publicznych są dostępne publicznie, można je ponownie wykorzystać              i udostępniać.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ee2322c6bf_0_1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gee2322c6bf_0_1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gee2322c6bf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ee2322c6bf_0_1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gee2322c6bf_0_110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e2322c6bf_0_1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ee2322c6bf_0_121"/>
          <p:cNvSpPr txBox="1"/>
          <p:nvPr/>
        </p:nvSpPr>
        <p:spPr>
          <a:xfrm>
            <a:off x="2617275" y="162725"/>
            <a:ext cx="48405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Stwarzają możliwość nauki przez całe życie: </a:t>
            </a:r>
            <a:endParaRPr b="1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obecnie bycie na bieżąco                   i zapewnianie ciągłego uczenia się jest bardziej dostępne dla wszystkich. OZE wypełniają lukę między formalnymi, nieformalnymi i pozaformalnymi otwartymi możliwościami edukacyjnymi.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ee2322c6bf_0_1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gee2322c6bf_0_1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gee2322c6bf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gee2322c6bf_0_1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ee2322c6bf_0_121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ee2322c6bf_0_1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ee2322c6bf_0_132"/>
          <p:cNvSpPr txBox="1"/>
          <p:nvPr/>
        </p:nvSpPr>
        <p:spPr>
          <a:xfrm>
            <a:off x="2611550" y="496075"/>
            <a:ext cx="4568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Zwiększają równość: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bezpłatne zasoby internetowe ułatwiają dostarczanie wiedzy tej samej jakości wszystkim, niezależnie od ich statusu społecznego i ekonomicznego.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gee2322c6bf_0_1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gee2322c6bf_0_1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gee2322c6bf_0_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gee2322c6bf_0_1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gee2322c6bf_0_132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ee2322c6bf_0_1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ee2322c6bf_0_143"/>
          <p:cNvSpPr txBox="1"/>
          <p:nvPr/>
        </p:nvSpPr>
        <p:spPr>
          <a:xfrm>
            <a:off x="2686850" y="157450"/>
            <a:ext cx="47904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Promują różnorodność i dostęp dla wszystkich: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materiały OZE, dzięki temu,        że dają możliwość dzielenia się nimi i są łatwo dostępne               w Internecie, stają się doskonałym narzędziem do odkrywania i zapoznawania się    z różnymi punktami widzenia.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gee2322c6bf_0_1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gee2322c6bf_0_1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gee2322c6bf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gee2322c6bf_0_1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gee2322c6bf_0_143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3096025" y="1118100"/>
            <a:ext cx="41586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 są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twarte licencje?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 txBox="1"/>
          <p:nvPr/>
        </p:nvSpPr>
        <p:spPr>
          <a:xfrm>
            <a:off x="1157425" y="1231650"/>
            <a:ext cx="19386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3" name="Google Shape;103;p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" name="Google Shape;10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ee2322c6bf_0_1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gee2322c6bf_0_154"/>
          <p:cNvSpPr txBox="1"/>
          <p:nvPr/>
        </p:nvSpPr>
        <p:spPr>
          <a:xfrm>
            <a:off x="2611550" y="496075"/>
            <a:ext cx="487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Wspierają naukę obywatelską: 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obecnie każdy może zdobywać    i współtworzyć wiedzę, a drogę ku temu otwierają powszechnie dostępne źródła i materiały naukowe.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ee2322c6bf_0_15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gee2322c6bf_0_15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gee2322c6bf_0_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gee2322c6bf_0_15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gee2322c6bf_0_154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edaf2065a5_1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edaf2065a5_1_10"/>
          <p:cNvSpPr txBox="1"/>
          <p:nvPr/>
        </p:nvSpPr>
        <p:spPr>
          <a:xfrm>
            <a:off x="2594775" y="115225"/>
            <a:ext cx="49467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Poprawiają jakość:</a:t>
            </a:r>
            <a:r>
              <a:rPr b="0" i="0" lang="en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każdy może wspierać poprawę jakości OZE, po prostu zadając pytania w celu ich wyjaśnienia. Brak dostępu to brak pytań, brak pytań to brak wątpliwości, brak wątpliwości to brak usprawnień.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7" name="Google Shape;607;gedaf2065a5_1_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edaf2065a5_1_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edaf2065a5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edaf2065a5_1_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gedaf2065a5_1_10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edaf2065a5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gedaf2065a5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gedaf2065a5_1_0"/>
          <p:cNvSpPr txBox="1"/>
          <p:nvPr/>
        </p:nvSpPr>
        <p:spPr>
          <a:xfrm>
            <a:off x="2752575" y="498650"/>
            <a:ext cx="4688100" cy="26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Niwelują granice: 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to wspaniały sposób na dzielenie się wiedzą ponad granicami. Umożliwiają dokon</a:t>
            </a:r>
            <a:r>
              <a:rPr lang="en" sz="2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ywanie</a:t>
            </a: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adaptacji, które sprawdzają się w specyficznym lokalnym kontekście.</a:t>
            </a:r>
            <a:endParaRPr b="0" i="0" sz="23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gedaf2065a5_1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0" name="Google Shape;620;gedaf2065a5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1" name="Google Shape;621;gedaf2065a5_1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gedaf2065a5_1_0"/>
          <p:cNvSpPr txBox="1"/>
          <p:nvPr/>
        </p:nvSpPr>
        <p:spPr>
          <a:xfrm>
            <a:off x="197650" y="103592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</a:t>
            </a: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wszystkich</a:t>
            </a:r>
            <a:endParaRPr b="1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304700a6159_0_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g304700a6159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g304700a6159_0_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0" name="Google Shape;630;g304700a6159_0_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1" name="Google Shape;631;g304700a615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g304700a6159_0_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3" name="Google Shape;633;g304700a6159_0_0"/>
          <p:cNvSpPr txBox="1"/>
          <p:nvPr/>
        </p:nvSpPr>
        <p:spPr>
          <a:xfrm>
            <a:off x="2684913" y="133294"/>
            <a:ext cx="4645200" cy="3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Wspierają rozwój zawodowy: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Zaangażowanie w zarządzanie OZE     i OE na poziomie bibliotecznym, instytucjonalnym, krajowym lub międzynarodowym może być wykorzystane do rozwoju zawodowego poza "tradycyjnymi" lub bardziej ugruntowanymi dziedzinami wiedzy specjalistycznej (np. tworzenie kolekcji, metadane itp.).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304700a6159_0_10"/>
          <p:cNvSpPr txBox="1"/>
          <p:nvPr/>
        </p:nvSpPr>
        <p:spPr>
          <a:xfrm>
            <a:off x="2659842" y="117669"/>
            <a:ext cx="4645200" cy="33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Pomagają w uznaniu bibliotekarzy jako cenionych partnerów: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Dzięki swojej wiedzy specjalistycznej w zakresie otwartej pedagogiki              i otwartych licencji, bibliotekarze są uznawani przez edukatorów                 i naukowców za zaufanych partnerów w wyszukiwaniu, dostosowywaniu       i tworzeniu wiarygodnych zasobów edukacyjnych.</a:t>
            </a:r>
            <a:endParaRPr i="0" sz="2000" u="none" cap="none" strike="noStrike">
              <a:solidFill>
                <a:srgbClr val="B9E9F6"/>
              </a:solidFill>
            </a:endParaRPr>
          </a:p>
        </p:txBody>
      </p:sp>
      <p:sp>
        <p:nvSpPr>
          <p:cNvPr id="639" name="Google Shape;639;g304700a6159_0_1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g304700a6159_0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g304700a6159_0_1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2" name="Google Shape;642;g304700a6159_0_1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3" name="Google Shape;643;g304700a6159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g304700a6159_0_1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304700a6159_0_2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0" name="Google Shape;650;g304700a6159_0_2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g304700a6159_0_2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2" name="Google Shape;652;g304700a6159_0_2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3" name="Google Shape;653;g304700a6159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g304700a6159_0_2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5" name="Google Shape;655;g304700a6159_0_20"/>
          <p:cNvSpPr txBox="1"/>
          <p:nvPr/>
        </p:nvSpPr>
        <p:spPr>
          <a:xfrm>
            <a:off x="2745725" y="207375"/>
            <a:ext cx="4718100" cy="3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Rozwijają synergię z otwartą nauką: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Otwarta Nauka i Otwarta Edukacja są często odrębne i wiedza jest przekazywana przez różnych specjalistów. Bibliotekarze ze swoim bardziej holistycznym podejściem do otwartości mogą połączyć te dwa obszary, wspierając otwartą kulturę   w instytucji/społeczności akademickiej.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304700a6159_0_3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g304700a6159_0_3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304700a6159_0_3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3" name="Google Shape;663;g304700a6159_0_3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4" name="Google Shape;664;g304700a6159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g304700a6159_0_3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6" name="Google Shape;666;g304700a6159_0_30"/>
          <p:cNvSpPr txBox="1"/>
          <p:nvPr/>
        </p:nvSpPr>
        <p:spPr>
          <a:xfrm>
            <a:off x="2607300" y="53475"/>
            <a:ext cx="5040600" cy="3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Promują współpracę i dzielenie się wiedzą: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Bibliotekarze odgrywają zasadniczą rolę w ułatwianiu współpracy poprzez opiekę nad otwartymi zasobami, organizowanie sesji szkoleniowych i warsztatów na tematy związane z otwartą edukacją oraz wspieranie społeczności praktyków wokół otwartej edukacji, co jednocześnie poszerza ich własne sieci zawodowe.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304700a6159_0_40"/>
          <p:cNvSpPr txBox="1"/>
          <p:nvPr/>
        </p:nvSpPr>
        <p:spPr>
          <a:xfrm>
            <a:off x="2608500" y="76200"/>
            <a:ext cx="5013000" cy="3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Obniżają koszty: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przyczyniają się do oszczędności             w budżetach bibliotecznych związanych          z zakupem drogich i restrykcyjnych licencji na publikacje komercyjne. Sprawdzają się również jako alternatywa dla literatury wykorzystywanej na zajęciach przez nauczycieli i studentów. Ta korzyść przyczynia się do niezbędnej transformacji budżetów bibliotek i uniwersytetów w zakresie otwartego dostępu w dłuższej perspektywie.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g304700a6159_0_4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g304700a6159_0_4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g304700a6159_0_4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5" name="Google Shape;675;g304700a6159_0_4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6" name="Google Shape;676;g304700a6159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g304700a6159_0_4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304700a6159_0_5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g304700a6159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g304700a6159_0_5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5" name="Google Shape;685;g304700a6159_0_5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6" name="Google Shape;686;g304700a6159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g304700a6159_0_5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8" name="Google Shape;688;g304700a6159_0_50"/>
          <p:cNvSpPr txBox="1"/>
          <p:nvPr/>
        </p:nvSpPr>
        <p:spPr>
          <a:xfrm>
            <a:off x="2657354" y="361287"/>
            <a:ext cx="4645200" cy="27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Przyciągają nowych bibliotekarzy do zawodu: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Silny związek między otwartą edukacją a sprawiedliwością społeczną sprawia, że bibliotekarstwo jest atrakcyjnym wyborem kariery dla wschodzących profesjonalistów           i nowych grup bibliotekarzy.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g304700a6159_0_60"/>
          <p:cNvSpPr txBox="1"/>
          <p:nvPr/>
        </p:nvSpPr>
        <p:spPr>
          <a:xfrm>
            <a:off x="2657350" y="145150"/>
            <a:ext cx="4832400" cy="3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Zwiększają rozpoznawalność: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Deweloperzy i twórcy OZE zyskują reputację na całym świecie dzięki swoim pracom, które promują otwartość i inne uniwersalne wartości. Doceniana już rola bibliotekarzy/specjalistów ds. informacji jako kuratorów materiałów edukacyjnych staje się jeszcze bardziej widoczna dzięki OE.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g304700a6159_0_6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5" name="Google Shape;695;g304700a6159_0_6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6" name="Google Shape;696;g304700a6159_0_6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7" name="Google Shape;697;g304700a6159_0_6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8" name="Google Shape;698;g304700a6159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g304700a6159_0_6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/>
          <p:nvPr/>
        </p:nvSpPr>
        <p:spPr>
          <a:xfrm>
            <a:off x="3247817" y="1170109"/>
            <a:ext cx="3999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 możesz zrobić z OZE?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"/>
          <p:cNvSpPr txBox="1"/>
          <p:nvPr/>
        </p:nvSpPr>
        <p:spPr>
          <a:xfrm>
            <a:off x="1157425" y="1231650"/>
            <a:ext cx="20904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3" name="Google Shape;113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4" name="Google Shape;11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304700a6159_0_7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g304700a6159_0_7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g304700a6159_0_7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7" name="Google Shape;707;g304700a6159_0_7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8" name="Google Shape;708;g304700a6159_0_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g304700a6159_0_7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0" name="Google Shape;710;g304700a6159_0_70"/>
          <p:cNvSpPr txBox="1"/>
          <p:nvPr/>
        </p:nvSpPr>
        <p:spPr>
          <a:xfrm>
            <a:off x="2668429" y="992662"/>
            <a:ext cx="4645200" cy="15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Zwiększają wpływ i zasięg: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są pomocne w rozszerzaniu zasięgu i wpływu bibliotekarzy poza ich własną instytucję.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304700a6159_0_8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g304700a6159_0_8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g304700a6159_0_8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8" name="Google Shape;718;g304700a6159_0_8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9" name="Google Shape;719;g304700a6159_0_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g304700a6159_0_8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1" name="Google Shape;721;g304700a6159_0_80"/>
          <p:cNvSpPr txBox="1"/>
          <p:nvPr/>
        </p:nvSpPr>
        <p:spPr>
          <a:xfrm>
            <a:off x="2657354" y="684862"/>
            <a:ext cx="4645200" cy="21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Przyczyniają się do realizacji celów zrównoważonego rozwoju: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OZE są pomocne w bardziej konkretnym i wymiernym przyczynianiu się do realizacji celów zrównoważonego rozwoju.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304700a6159_0_9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g304700a6159_0_9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g304700a6159_0_9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9" name="Google Shape;729;g304700a6159_0_9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0" name="Google Shape;730;g304700a6159_0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31" name="Google Shape;731;g304700a6159_0_9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2" name="Google Shape;732;g304700a6159_0_90"/>
          <p:cNvSpPr txBox="1"/>
          <p:nvPr/>
        </p:nvSpPr>
        <p:spPr>
          <a:xfrm>
            <a:off x="2581150" y="512175"/>
            <a:ext cx="4953000" cy="24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Zapewniają zgodność ze strategią EDI:</a:t>
            </a:r>
            <a:endParaRPr b="1"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Bibliotekarze wykorzystują Otwartą Edukację jako strategiczne narzędzie do realizacji celów równości, różnorodności i integracji, zapewniając, że środowiska edukacyjne są dostępne i integracyjne dla wszystkich.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304700a6159_0_10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g304700a6159_0_10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g304700a6159_0_10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0" name="Google Shape;740;g304700a6159_0_10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1" name="Google Shape;741;g304700a6159_0_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g304700a6159_0_100"/>
          <p:cNvSpPr txBox="1"/>
          <p:nvPr/>
        </p:nvSpPr>
        <p:spPr>
          <a:xfrm>
            <a:off x="41200" y="1048575"/>
            <a:ext cx="2345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Korzyści          z otwartej edukacji dla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bibliotekarzy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3" name="Google Shape;743;g304700a6159_0_100"/>
          <p:cNvSpPr txBox="1"/>
          <p:nvPr/>
        </p:nvSpPr>
        <p:spPr>
          <a:xfrm>
            <a:off x="2690604" y="684862"/>
            <a:ext cx="4645200" cy="21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Wspierają wzajemne uczenie się:</a:t>
            </a:r>
            <a:endParaRPr sz="20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20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Bibliotekarze kultywują uczenie się przez całe życie, zapewniając różnorodne możliwości edukacyjne     i wzajemne wsparcie w swoich społecznościach.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1137d92fbd9_1_6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9" name="Google Shape;749;g1137d92fbd9_1_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g1137d92fbd9_1_69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1" name="Google Shape;751;g1137d92fbd9_1_6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2" name="Google Shape;752;g1137d92fbd9_1_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g1137d92fbd9_1_6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g1137d92fbd9_1_6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g1137d92fbd9_1_69"/>
          <p:cNvSpPr txBox="1"/>
          <p:nvPr/>
        </p:nvSpPr>
        <p:spPr>
          <a:xfrm>
            <a:off x="1009775" y="2076700"/>
            <a:ext cx="60267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“Polish_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 Benefits - ENOEL Toolkit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” is an adaptation of “An ENOEL Toolkit” (vers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ion 4)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published as of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September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202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Polish.”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Kamila Kokot-Kanikuła and 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Agata Morka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the Polish translation.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6" name="Google Shape;756;g1137d92fbd9_1_69"/>
          <p:cNvSpPr txBox="1"/>
          <p:nvPr/>
        </p:nvSpPr>
        <p:spPr>
          <a:xfrm>
            <a:off x="3499775" y="492850"/>
            <a:ext cx="3826800" cy="13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Zestaw narzędzi ENOEL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/>
        </p:nvSpPr>
        <p:spPr>
          <a:xfrm>
            <a:off x="3121517" y="1170109"/>
            <a:ext cx="3999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powinny być dostępne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4"/>
          <p:cNvSpPr txBox="1"/>
          <p:nvPr/>
        </p:nvSpPr>
        <p:spPr>
          <a:xfrm>
            <a:off x="1157425" y="1231650"/>
            <a:ext cx="2192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3" name="Google Shape;123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" name="Google Shape;12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/>
        </p:nvSpPr>
        <p:spPr>
          <a:xfrm>
            <a:off x="3096150" y="972675"/>
            <a:ext cx="4573800" cy="18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OZE powinny </a:t>
            </a:r>
            <a:b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być wielokrotnego użytku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5"/>
          <p:cNvSpPr txBox="1"/>
          <p:nvPr/>
        </p:nvSpPr>
        <p:spPr>
          <a:xfrm>
            <a:off x="1157425" y="1231650"/>
            <a:ext cx="187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3" name="Google Shape;133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" name="Google Shape;13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2061800" y="472025"/>
            <a:ext cx="52161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Czym</a:t>
            </a: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są otwarte licencje?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6"/>
          <p:cNvSpPr txBox="1"/>
          <p:nvPr/>
        </p:nvSpPr>
        <p:spPr>
          <a:xfrm>
            <a:off x="2061800" y="1163175"/>
            <a:ext cx="53544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„Otwarte licencje szanują prawa własności intelektualnej właściciela praw autorskich i zapewniają zezwolenia przyznające społeczeństwu prawa do dostępu, ponownego wykorzystania, użytku, adaptacji  i redystrybucji materiałów edukacyjnych”.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6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4" name="Google Shape;144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2061800" y="2953600"/>
            <a:ext cx="5558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Z Rekomendacji UNESCO w sprawie otwartych zasobów edukacyjnych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200" u="sng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endParaRPr b="1" i="0" sz="12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